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70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7D77"/>
    <a:srgbClr val="33A5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8" autoAdjust="0"/>
    <p:restoredTop sz="94626" autoAdjust="0"/>
  </p:normalViewPr>
  <p:slideViewPr>
    <p:cSldViewPr snapToGrid="0">
      <p:cViewPr varScale="1">
        <p:scale>
          <a:sx n="78" d="100"/>
          <a:sy n="78" d="100"/>
        </p:scale>
        <p:origin x="2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F9B60-D009-4FA3-A622-EA36177C7505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4C28D-85E5-4B69-9DDA-D7B15CB14B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5396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4C28D-85E5-4B69-9DDA-D7B15CB14BC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5897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4C28D-85E5-4B69-9DDA-D7B15CB14BC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5889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4C28D-85E5-4B69-9DDA-D7B15CB14BC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8754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4C28D-85E5-4B69-9DDA-D7B15CB14BC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1993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129FF9-E20A-1BDE-E5A9-2ACCA876E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BD95908-0283-0F92-A0D9-0DFF60473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0233D0-AE9C-03D0-4A33-D96633EAF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A49E-72BD-48D7-AD20-44196C3AAE8B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97C800-9FFB-6702-E12F-8447FE636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D98C56-7097-DE18-7E41-46A15B961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A8C6-6AF5-47D7-A0F2-6F2860F5FB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7439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5B9D5F-2EDD-5614-2A8D-BEBD757F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F332B07-20E6-63C0-FDEE-34C9501E8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AE2907D-CA6A-D3F1-CC1A-E0A161C96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A49E-72BD-48D7-AD20-44196C3AAE8B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F137F8-7DBE-BF47-1C6D-C5E018EB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99C8A3-838C-BBDA-0421-41AE5F5E1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A8C6-6AF5-47D7-A0F2-6F2860F5FB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7080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F38F348-ACAC-E9B8-08D3-9B68A264D6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C2DA709-2666-C058-1E9B-517BA2E1B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7EB900-864E-AF3A-1E71-C213DCD7A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A49E-72BD-48D7-AD20-44196C3AAE8B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E11E4F-80FD-43CE-C5F3-C3122D8A9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5BD89C-482D-0375-5EB4-9697AA960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A8C6-6AF5-47D7-A0F2-6F2860F5FB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562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018569-1A77-CB4C-5A48-BF4A81AAD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66E5CB-D846-12D5-A106-5974CBE64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88BA6A6-6ACB-BCE1-D6DF-8C0F5920F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A49E-72BD-48D7-AD20-44196C3AAE8B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D253D13-136B-EEB8-A4D8-FEC2B375B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ED1FA0-A509-5B30-1740-F9F053E4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A8C6-6AF5-47D7-A0F2-6F2860F5FB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5556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E37FF-A3DA-6616-87F9-E2A6E2684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A017521-0331-76DC-ED1D-FFB1C9166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2C7999-6D86-432D-A0D0-8824509C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A49E-72BD-48D7-AD20-44196C3AAE8B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10D9F99-4D60-2C47-3B00-0FB3A5671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86921-87EE-F3AF-2CF9-38370CA3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A8C6-6AF5-47D7-A0F2-6F2860F5FB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3322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6015C8-414C-F92C-6C9E-C5FE4E2B9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2B95FB-DEDE-0519-E042-EFD30F65B2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335448D-ADC6-90F9-5CF5-2D8931A59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887468-82DE-5F46-8C66-407F29623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A49E-72BD-48D7-AD20-44196C3AAE8B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0B738A7-1637-5C97-311C-CDBEE76A2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198725F-04BA-1948-1E32-E968B313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A8C6-6AF5-47D7-A0F2-6F2860F5FB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455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084F7C-27CA-984C-5A18-957FFD29A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40F287F-FF9D-80C2-2D99-803673222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93FF58B-BB84-5E0A-C70C-63166C82C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82490F5-2E78-1EB5-00F5-08416A349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01FC042-422D-4E5D-720F-CD4761362C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09541CE-BDD6-F42B-A9DA-54EC7A206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A49E-72BD-48D7-AD20-44196C3AAE8B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A7980C4-5458-39D8-71E8-4E0245763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DC935BF-96A3-264A-376D-1B2504DDE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A8C6-6AF5-47D7-A0F2-6F2860F5FB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623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74580F-CE95-CA13-E01A-463EB25A3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6D3D59D-D1B8-0C88-177C-90EB013E0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A49E-72BD-48D7-AD20-44196C3AAE8B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36D8003-731C-724B-AC48-1764F8EF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C8CDCB9-99BD-CA26-BBDA-93A52EED4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A8C6-6AF5-47D7-A0F2-6F2860F5FB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6862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403487C-FEC2-6806-23A2-DC561373E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A49E-72BD-48D7-AD20-44196C3AAE8B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9DEF16A-01FF-EB70-462D-121E31753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67375CD-8C21-D5C2-B288-DF0F9F3B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A8C6-6AF5-47D7-A0F2-6F2860F5FB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2959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587E13-27EF-63AB-DB5A-9A3D02DD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6A8783-2D9E-7ABD-11D0-C09D051D2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72D4939-9DBF-0C91-8162-B3A8CA7DD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CC5E7D0-0EF7-0075-257F-537DE0693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A49E-72BD-48D7-AD20-44196C3AAE8B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250ACDC-FDA2-335C-461B-D63812C97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AC844AE-431E-F67B-8E64-DCE8E8557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A8C6-6AF5-47D7-A0F2-6F2860F5FB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4206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F84158-6F3D-EC1C-0101-4C65EF623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2D4FB80-3631-2763-FA35-CE8583C19C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6B22C05-8DC0-88FD-BF6E-0D31C6F57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6420CF-6088-DE82-E0CE-CC5CCB8BA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A49E-72BD-48D7-AD20-44196C3AAE8B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B75A1E2-8E90-36FF-262B-6F3554184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AE005B-26B8-5C16-11C1-C4E8FC7A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A8C6-6AF5-47D7-A0F2-6F2860F5FB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6198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F71A272-A91F-B724-4A6D-4A474063F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B667DE1-4D34-0DC7-47B1-580FF4A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D5FE2B-74A7-BA5D-14EA-8F4A936DAC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7A49E-72BD-48D7-AD20-44196C3AAE8B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255630-CD90-B06A-7AE0-3A3F0A7D6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D571C5-47DF-2579-F4F2-BA72BCAD4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DA8C6-6AF5-47D7-A0F2-6F2860F5FB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1723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C0695C9-1B94-9B7E-B921-F81EEBFE968C}"/>
              </a:ext>
            </a:extLst>
          </p:cNvPr>
          <p:cNvSpPr/>
          <p:nvPr/>
        </p:nvSpPr>
        <p:spPr>
          <a:xfrm>
            <a:off x="1799999" y="1366600"/>
            <a:ext cx="10392001" cy="100251"/>
          </a:xfrm>
          <a:prstGeom prst="rect">
            <a:avLst/>
          </a:prstGeom>
          <a:solidFill>
            <a:srgbClr val="33A5DB"/>
          </a:solidFill>
          <a:ln>
            <a:solidFill>
              <a:srgbClr val="FD7D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717FE5D-8416-1254-72B6-4192C9704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180001"/>
            <a:ext cx="1483935" cy="12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C7503DF-9A41-8FD0-C229-C47F5AD88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363" y="180001"/>
            <a:ext cx="1110637" cy="1106850"/>
          </a:xfrm>
          <a:prstGeom prst="rect">
            <a:avLst/>
          </a:prstGeom>
          <a:noFill/>
          <a:effectLst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E2A4175-D37B-AEF9-74BC-6D3912B1B056}"/>
              </a:ext>
            </a:extLst>
          </p:cNvPr>
          <p:cNvSpPr txBox="1"/>
          <p:nvPr/>
        </p:nvSpPr>
        <p:spPr>
          <a:xfrm>
            <a:off x="2742700" y="180001"/>
            <a:ext cx="670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degli studi di Napoli Federico Ⅱ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13070DA-6ECB-F594-C236-EABEC95ED3F3}"/>
              </a:ext>
            </a:extLst>
          </p:cNvPr>
          <p:cNvSpPr txBox="1"/>
          <p:nvPr/>
        </p:nvSpPr>
        <p:spPr>
          <a:xfrm>
            <a:off x="2592990" y="733426"/>
            <a:ext cx="7006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Dipartimento di Ingegneria Elettrica e delle Tecnologie dell’Informazione</a:t>
            </a:r>
          </a:p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Corso 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di Laurea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Informatica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262407D-A300-28C1-1BB9-0239BB73D929}"/>
              </a:ext>
            </a:extLst>
          </p:cNvPr>
          <p:cNvSpPr txBox="1"/>
          <p:nvPr/>
        </p:nvSpPr>
        <p:spPr>
          <a:xfrm>
            <a:off x="3227538" y="1856601"/>
            <a:ext cx="5736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Tesi sperimentale di laurea triennale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8D4FD96-705C-9D8C-A005-641B97E87C10}"/>
              </a:ext>
            </a:extLst>
          </p:cNvPr>
          <p:cNvSpPr txBox="1"/>
          <p:nvPr/>
        </p:nvSpPr>
        <p:spPr>
          <a:xfrm>
            <a:off x="1750213" y="2621086"/>
            <a:ext cx="869156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Sviluppo di Comportamenti per un’Interazione </a:t>
            </a:r>
          </a:p>
          <a:p>
            <a:pPr algn="ctr"/>
            <a:r>
              <a:rPr lang="it-IT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Uomo-Robot Trasparente durante </a:t>
            </a:r>
          </a:p>
          <a:p>
            <a:pPr algn="ctr"/>
            <a:r>
              <a:rPr lang="it-IT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Processi di Apprendimento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3367CC5-49E2-F52B-104A-785E9782C148}"/>
              </a:ext>
            </a:extLst>
          </p:cNvPr>
          <p:cNvSpPr txBox="1"/>
          <p:nvPr/>
        </p:nvSpPr>
        <p:spPr>
          <a:xfrm>
            <a:off x="180000" y="4752736"/>
            <a:ext cx="32287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Relatrice</a:t>
            </a:r>
          </a:p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Ch.ma Prof.ssa Silvia Rossi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2ADD2DD-21E2-A18E-8AA2-9E704D103660}"/>
              </a:ext>
            </a:extLst>
          </p:cNvPr>
          <p:cNvSpPr txBox="1"/>
          <p:nvPr/>
        </p:nvSpPr>
        <p:spPr>
          <a:xfrm>
            <a:off x="9312222" y="4752736"/>
            <a:ext cx="246734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Candidato</a:t>
            </a:r>
          </a:p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Carmine Di Martino</a:t>
            </a:r>
          </a:p>
          <a:p>
            <a:endParaRPr lang="it-IT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Matricola</a:t>
            </a:r>
          </a:p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N86002553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BA74B1A-5CC1-5630-33EC-C57F0610397B}"/>
              </a:ext>
            </a:extLst>
          </p:cNvPr>
          <p:cNvSpPr txBox="1"/>
          <p:nvPr/>
        </p:nvSpPr>
        <p:spPr>
          <a:xfrm>
            <a:off x="4238622" y="6124574"/>
            <a:ext cx="3714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it-IT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it-IT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it-IT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ANNO ACCADEMICO 2021 – 2022 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577777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C0695C9-1B94-9B7E-B921-F81EEBFE968C}"/>
              </a:ext>
            </a:extLst>
          </p:cNvPr>
          <p:cNvSpPr/>
          <p:nvPr/>
        </p:nvSpPr>
        <p:spPr>
          <a:xfrm>
            <a:off x="1799999" y="1366600"/>
            <a:ext cx="10392001" cy="100251"/>
          </a:xfrm>
          <a:prstGeom prst="rect">
            <a:avLst/>
          </a:prstGeom>
          <a:solidFill>
            <a:srgbClr val="33A5DB"/>
          </a:solidFill>
          <a:ln>
            <a:solidFill>
              <a:srgbClr val="FD7D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717FE5D-8416-1254-72B6-4192C9704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180001"/>
            <a:ext cx="1483935" cy="12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C7503DF-9A41-8FD0-C229-C47F5AD88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363" y="180001"/>
            <a:ext cx="1110637" cy="1106850"/>
          </a:xfrm>
          <a:prstGeom prst="rect">
            <a:avLst/>
          </a:prstGeom>
          <a:noFill/>
          <a:effectLst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E2A4175-D37B-AEF9-74BC-6D3912B1B056}"/>
              </a:ext>
            </a:extLst>
          </p:cNvPr>
          <p:cNvSpPr txBox="1"/>
          <p:nvPr/>
        </p:nvSpPr>
        <p:spPr>
          <a:xfrm>
            <a:off x="1663933" y="720269"/>
            <a:ext cx="6638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AC7362-7CA6-6FB9-AFB1-DD46894537D5}"/>
              </a:ext>
            </a:extLst>
          </p:cNvPr>
          <p:cNvSpPr txBox="1"/>
          <p:nvPr/>
        </p:nvSpPr>
        <p:spPr>
          <a:xfrm>
            <a:off x="1130490" y="2228523"/>
            <a:ext cx="10628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 scopo del testing è valutare quale, tra i modelli di comportamento sviluppati, risulti essere più trasparente.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369509-8D9B-0FD5-0672-3400DF2CBD9E}"/>
              </a:ext>
            </a:extLst>
          </p:cNvPr>
          <p:cNvSpPr txBox="1"/>
          <p:nvPr/>
        </p:nvSpPr>
        <p:spPr>
          <a:xfrm>
            <a:off x="1130490" y="3218136"/>
            <a:ext cx="507366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Sperimentazione</a:t>
            </a:r>
          </a:p>
          <a:p>
            <a:endParaRPr lang="it-IT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Ad ogni partecipante è stato chiesto di:</a:t>
            </a:r>
          </a:p>
          <a:p>
            <a:endParaRPr lang="it-IT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Compilare un questionario pre-esperimento.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Prendere parte ad una sessione sperimentale.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Compilare un questionario post-esperimento.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60DD2F-B93A-314D-F7E4-D5C05DB2D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675" y="4061897"/>
            <a:ext cx="4670323" cy="26161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04084518-5924-F373-A3FA-90F6C0B32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675" y="3745449"/>
            <a:ext cx="4670323" cy="26161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magine 11" descr="Immagine che contiene testo, interni, computer, schermo&#10;&#10;Descrizione generata automaticamente">
            <a:extLst>
              <a:ext uri="{FF2B5EF4-FFF2-40B4-BE49-F238E27FC236}">
                <a16:creationId xmlns:a16="http://schemas.microsoft.com/office/drawing/2014/main" id="{B3051737-1919-663C-0C4A-5226850EF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23120" y="3441290"/>
            <a:ext cx="3018503" cy="32938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36166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C0695C9-1B94-9B7E-B921-F81EEBFE968C}"/>
              </a:ext>
            </a:extLst>
          </p:cNvPr>
          <p:cNvSpPr/>
          <p:nvPr/>
        </p:nvSpPr>
        <p:spPr>
          <a:xfrm>
            <a:off x="1799999" y="1366600"/>
            <a:ext cx="10392001" cy="100251"/>
          </a:xfrm>
          <a:prstGeom prst="rect">
            <a:avLst/>
          </a:prstGeom>
          <a:solidFill>
            <a:srgbClr val="33A5DB"/>
          </a:solidFill>
          <a:ln>
            <a:solidFill>
              <a:srgbClr val="FD7D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717FE5D-8416-1254-72B6-4192C9704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180001"/>
            <a:ext cx="1483935" cy="12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C7503DF-9A41-8FD0-C229-C47F5AD88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363" y="180001"/>
            <a:ext cx="1110637" cy="1106850"/>
          </a:xfrm>
          <a:prstGeom prst="rect">
            <a:avLst/>
          </a:prstGeom>
          <a:noFill/>
          <a:effectLst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E2A4175-D37B-AEF9-74BC-6D3912B1B056}"/>
              </a:ext>
            </a:extLst>
          </p:cNvPr>
          <p:cNvSpPr txBox="1"/>
          <p:nvPr/>
        </p:nvSpPr>
        <p:spPr>
          <a:xfrm>
            <a:off x="1663933" y="720269"/>
            <a:ext cx="6638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Risultati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AC7362-7CA6-6FB9-AFB1-DD46894537D5}"/>
              </a:ext>
            </a:extLst>
          </p:cNvPr>
          <p:cNvSpPr txBox="1"/>
          <p:nvPr/>
        </p:nvSpPr>
        <p:spPr>
          <a:xfrm>
            <a:off x="570271" y="2061022"/>
            <a:ext cx="97477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test hanno preso parte 108 partecipanti distribuiti equamente per le tre condizioni di comportamento.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184DCA3-A59F-7084-6DC2-427A37A73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0284" y="3370998"/>
            <a:ext cx="5043948" cy="3088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99086A4-3F86-D075-8456-6BC4CCF45C2F}"/>
              </a:ext>
            </a:extLst>
          </p:cNvPr>
          <p:cNvSpPr txBox="1"/>
          <p:nvPr/>
        </p:nvSpPr>
        <p:spPr>
          <a:xfrm>
            <a:off x="570271" y="2676575"/>
            <a:ext cx="10825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robot dotato di inner speech è stato ritenuto più trasparente.</a:t>
            </a:r>
          </a:p>
        </p:txBody>
      </p:sp>
    </p:spTree>
    <p:extLst>
      <p:ext uri="{BB962C8B-B14F-4D97-AF65-F5344CB8AC3E}">
        <p14:creationId xmlns:p14="http://schemas.microsoft.com/office/powerpoint/2010/main" val="4087281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C0695C9-1B94-9B7E-B921-F81EEBFE968C}"/>
              </a:ext>
            </a:extLst>
          </p:cNvPr>
          <p:cNvSpPr/>
          <p:nvPr/>
        </p:nvSpPr>
        <p:spPr>
          <a:xfrm>
            <a:off x="1799999" y="1366600"/>
            <a:ext cx="10392001" cy="100251"/>
          </a:xfrm>
          <a:prstGeom prst="rect">
            <a:avLst/>
          </a:prstGeom>
          <a:solidFill>
            <a:srgbClr val="33A5DB"/>
          </a:solidFill>
          <a:ln>
            <a:solidFill>
              <a:srgbClr val="FD7D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717FE5D-8416-1254-72B6-4192C9704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180001"/>
            <a:ext cx="1483935" cy="12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C7503DF-9A41-8FD0-C229-C47F5AD88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363" y="180001"/>
            <a:ext cx="1110637" cy="1106850"/>
          </a:xfrm>
          <a:prstGeom prst="rect">
            <a:avLst/>
          </a:prstGeom>
          <a:noFill/>
          <a:effectLst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E2A4175-D37B-AEF9-74BC-6D3912B1B056}"/>
              </a:ext>
            </a:extLst>
          </p:cNvPr>
          <p:cNvSpPr txBox="1"/>
          <p:nvPr/>
        </p:nvSpPr>
        <p:spPr>
          <a:xfrm>
            <a:off x="1663933" y="720269"/>
            <a:ext cx="6638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Risultati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AC7362-7CA6-6FB9-AFB1-DD46894537D5}"/>
              </a:ext>
            </a:extLst>
          </p:cNvPr>
          <p:cNvSpPr txBox="1"/>
          <p:nvPr/>
        </p:nvSpPr>
        <p:spPr>
          <a:xfrm>
            <a:off x="180001" y="1828456"/>
            <a:ext cx="78212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Inoltre dai dati raccolti è emerso che: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partecipanti non hanno una propensione negativa nei confronti dei robot.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CBAA8FC-1809-F639-3DB4-065DB6A05E57}"/>
              </a:ext>
            </a:extLst>
          </p:cNvPr>
          <p:cNvSpPr txBox="1"/>
          <p:nvPr/>
        </p:nvSpPr>
        <p:spPr>
          <a:xfrm>
            <a:off x="205139" y="2868628"/>
            <a:ext cx="1160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risposta emotiva del robot ha avuto un impatto positivo sulla percezione delle persone nei confronti del robot.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3B14C2-EB27-B048-BABD-417E3CB0170E}"/>
              </a:ext>
            </a:extLst>
          </p:cNvPr>
          <p:cNvSpPr txBox="1"/>
          <p:nvPr/>
        </p:nvSpPr>
        <p:spPr>
          <a:xfrm>
            <a:off x="205139" y="3751484"/>
            <a:ext cx="616180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Infine i partecipanti hanno ritenuto:</a:t>
            </a:r>
          </a:p>
          <a:p>
            <a:pPr lvl="1"/>
            <a:endParaRPr lang="it-IT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 abile a prescindere dal comportamento.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it-IT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Modello ibrido più affettuoso rispetto al modello</a:t>
            </a:r>
            <a:b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dotato di inner speech.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it-IT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Modello emotivo ha creato più disagio rispetto al </a:t>
            </a:r>
            <a:b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modello dotato di inner speech.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F2E6DF9-F12E-A688-BB4E-215B35324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290" y="3519948"/>
            <a:ext cx="5325339" cy="3028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991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C0695C9-1B94-9B7E-B921-F81EEBFE968C}"/>
              </a:ext>
            </a:extLst>
          </p:cNvPr>
          <p:cNvSpPr/>
          <p:nvPr/>
        </p:nvSpPr>
        <p:spPr>
          <a:xfrm>
            <a:off x="1799999" y="1366600"/>
            <a:ext cx="10392001" cy="100251"/>
          </a:xfrm>
          <a:prstGeom prst="rect">
            <a:avLst/>
          </a:prstGeom>
          <a:solidFill>
            <a:srgbClr val="33A5DB"/>
          </a:solidFill>
          <a:ln>
            <a:solidFill>
              <a:srgbClr val="FD7D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717FE5D-8416-1254-72B6-4192C9704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180001"/>
            <a:ext cx="1483935" cy="12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C7503DF-9A41-8FD0-C229-C47F5AD88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363" y="180001"/>
            <a:ext cx="1110637" cy="1106850"/>
          </a:xfrm>
          <a:prstGeom prst="rect">
            <a:avLst/>
          </a:prstGeom>
          <a:noFill/>
          <a:effectLst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E2A4175-D37B-AEF9-74BC-6D3912B1B056}"/>
              </a:ext>
            </a:extLst>
          </p:cNvPr>
          <p:cNvSpPr txBox="1"/>
          <p:nvPr/>
        </p:nvSpPr>
        <p:spPr>
          <a:xfrm>
            <a:off x="1663933" y="720269"/>
            <a:ext cx="6638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Conclusioni e sviluppi futuri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AC7362-7CA6-6FB9-AFB1-DD46894537D5}"/>
              </a:ext>
            </a:extLst>
          </p:cNvPr>
          <p:cNvSpPr txBox="1"/>
          <p:nvPr/>
        </p:nvSpPr>
        <p:spPr>
          <a:xfrm>
            <a:off x="921967" y="2113182"/>
            <a:ext cx="117310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Conclusioni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tutti i segnali espressivi hanno avuto impatto sulla trasparenza.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discorso interiore del robot ha avuto un grosso impatto sulla trasparenza.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BE6ADB3-53FA-3CF1-C954-1F7220023879}"/>
              </a:ext>
            </a:extLst>
          </p:cNvPr>
          <p:cNvSpPr txBox="1"/>
          <p:nvPr/>
        </p:nvSpPr>
        <p:spPr>
          <a:xfrm>
            <a:off x="921967" y="4051308"/>
            <a:ext cx="1100132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</a:t>
            </a:r>
          </a:p>
          <a:p>
            <a:endParaRPr lang="it-IT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Sviluppo di un nuovo comportamento ibrido.</a:t>
            </a:r>
          </a:p>
          <a:p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Miglioramento delle espressioni facciali.</a:t>
            </a:r>
          </a:p>
          <a:p>
            <a:pPr lvl="1"/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Miglioramento della qualità della regolazione e della produzione </a:t>
            </a:r>
            <a:b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della voce in corrispondenza di una specifica emozione.</a:t>
            </a:r>
          </a:p>
        </p:txBody>
      </p:sp>
    </p:spTree>
    <p:extLst>
      <p:ext uri="{BB962C8B-B14F-4D97-AF65-F5344CB8AC3E}">
        <p14:creationId xmlns:p14="http://schemas.microsoft.com/office/powerpoint/2010/main" val="1677377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C0695C9-1B94-9B7E-B921-F81EEBFE968C}"/>
              </a:ext>
            </a:extLst>
          </p:cNvPr>
          <p:cNvSpPr/>
          <p:nvPr/>
        </p:nvSpPr>
        <p:spPr>
          <a:xfrm>
            <a:off x="1799999" y="1366600"/>
            <a:ext cx="10392001" cy="100251"/>
          </a:xfrm>
          <a:prstGeom prst="rect">
            <a:avLst/>
          </a:prstGeom>
          <a:solidFill>
            <a:srgbClr val="33A5DB"/>
          </a:solidFill>
          <a:ln>
            <a:solidFill>
              <a:srgbClr val="FD7D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717FE5D-8416-1254-72B6-4192C9704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180001"/>
            <a:ext cx="1483935" cy="12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C7503DF-9A41-8FD0-C229-C47F5AD88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363" y="180001"/>
            <a:ext cx="1110637" cy="1106850"/>
          </a:xfrm>
          <a:prstGeom prst="rect">
            <a:avLst/>
          </a:prstGeom>
          <a:noFill/>
          <a:effectLst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E2A4175-D37B-AEF9-74BC-6D3912B1B056}"/>
              </a:ext>
            </a:extLst>
          </p:cNvPr>
          <p:cNvSpPr txBox="1"/>
          <p:nvPr/>
        </p:nvSpPr>
        <p:spPr>
          <a:xfrm>
            <a:off x="2742700" y="180001"/>
            <a:ext cx="670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degli studi di Napoli Federico Ⅱ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13070DA-6ECB-F594-C236-EABEC95ED3F3}"/>
              </a:ext>
            </a:extLst>
          </p:cNvPr>
          <p:cNvSpPr txBox="1"/>
          <p:nvPr/>
        </p:nvSpPr>
        <p:spPr>
          <a:xfrm>
            <a:off x="2592990" y="733426"/>
            <a:ext cx="7006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Dipartimento di Ingegneria Elettrica e delle Tecnologie dell’Informazione</a:t>
            </a:r>
          </a:p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Corso di laurea in Informatica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262407D-A300-28C1-1BB9-0239BB73D929}"/>
              </a:ext>
            </a:extLst>
          </p:cNvPr>
          <p:cNvSpPr txBox="1"/>
          <p:nvPr/>
        </p:nvSpPr>
        <p:spPr>
          <a:xfrm>
            <a:off x="1599370" y="2436310"/>
            <a:ext cx="89932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GRAZIE PER </a:t>
            </a:r>
          </a:p>
          <a:p>
            <a:pPr algn="ctr"/>
            <a:r>
              <a:rPr lang="it-IT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L’ATTENZIONE !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AC9DA9C4-2B8C-FD49-5206-0DA6FD5A1CC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9999" y="1559368"/>
            <a:ext cx="8592002" cy="5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3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C0695C9-1B94-9B7E-B921-F81EEBFE968C}"/>
              </a:ext>
            </a:extLst>
          </p:cNvPr>
          <p:cNvSpPr/>
          <p:nvPr/>
        </p:nvSpPr>
        <p:spPr>
          <a:xfrm>
            <a:off x="1799999" y="1366600"/>
            <a:ext cx="10392001" cy="100251"/>
          </a:xfrm>
          <a:prstGeom prst="rect">
            <a:avLst/>
          </a:prstGeom>
          <a:solidFill>
            <a:srgbClr val="33A5DB"/>
          </a:solidFill>
          <a:ln>
            <a:solidFill>
              <a:srgbClr val="FD7D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717FE5D-8416-1254-72B6-4192C9704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180001"/>
            <a:ext cx="1483935" cy="12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C7503DF-9A41-8FD0-C229-C47F5AD88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363" y="180001"/>
            <a:ext cx="1110637" cy="1106850"/>
          </a:xfrm>
          <a:prstGeom prst="rect">
            <a:avLst/>
          </a:prstGeom>
          <a:noFill/>
          <a:effectLst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E2A4175-D37B-AEF9-74BC-6D3912B1B056}"/>
              </a:ext>
            </a:extLst>
          </p:cNvPr>
          <p:cNvSpPr txBox="1"/>
          <p:nvPr/>
        </p:nvSpPr>
        <p:spPr>
          <a:xfrm>
            <a:off x="1663934" y="720269"/>
            <a:ext cx="5322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CF40D6A-FCE2-6C00-D55A-BA953E8C4BDA}"/>
              </a:ext>
            </a:extLst>
          </p:cNvPr>
          <p:cNvSpPr txBox="1"/>
          <p:nvPr/>
        </p:nvSpPr>
        <p:spPr>
          <a:xfrm>
            <a:off x="180000" y="2046694"/>
            <a:ext cx="8452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È una branca del Machine Learning che mira alla realizzazione di agenti autonomi.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2D2BA53-CD27-2B6B-CC05-235503CE0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8322" y="1475536"/>
            <a:ext cx="4473678" cy="5382463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9B18C61-0B9E-C875-DC72-6D2825F8BCBF}"/>
              </a:ext>
            </a:extLst>
          </p:cNvPr>
          <p:cNvSpPr txBox="1"/>
          <p:nvPr/>
        </p:nvSpPr>
        <p:spPr>
          <a:xfrm>
            <a:off x="180000" y="2626998"/>
            <a:ext cx="8173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Attraverso il RL un agente può imparare dalla ricompensa e dalla punizione senza </a:t>
            </a:r>
            <a:b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avere esempi etichettati di cosa fare.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65AC7C5-5ADE-E74A-B8CB-B348FA3C6B28}"/>
              </a:ext>
            </a:extLst>
          </p:cNvPr>
          <p:cNvSpPr txBox="1"/>
          <p:nvPr/>
        </p:nvSpPr>
        <p:spPr>
          <a:xfrm>
            <a:off x="180000" y="5242394"/>
            <a:ext cx="8020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Trasparenza in HRI</a:t>
            </a:r>
          </a:p>
          <a:p>
            <a:endParaRPr lang="it-IT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La trasparenza in un contesto di interazione uomo-robot, è intesa come la comprensione</a:t>
            </a:r>
            <a:b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da parte dell’utente, del motivo per cui un robot si comporta in modo inaspettato.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FF1D741-0673-8BF0-3496-43546AA9852B}"/>
              </a:ext>
            </a:extLst>
          </p:cNvPr>
          <p:cNvSpPr txBox="1"/>
          <p:nvPr/>
        </p:nvSpPr>
        <p:spPr>
          <a:xfrm>
            <a:off x="180000" y="3453126"/>
            <a:ext cx="7331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L’apprendimento avviene attraverso le esperienze raccolte durante l’addestramento </a:t>
            </a:r>
            <a:b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tramite interazioni di tipo ‘trial-and-error’ tra l’ambiente e un software.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5EF0F8-7C85-F829-8474-980AF351E216}"/>
              </a:ext>
            </a:extLst>
          </p:cNvPr>
          <p:cNvSpPr txBox="1"/>
          <p:nvPr/>
        </p:nvSpPr>
        <p:spPr>
          <a:xfrm>
            <a:off x="180000" y="4281749"/>
            <a:ext cx="7347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 algoritmi di RL mancano intrinsecamente di trasparenza dal momento che non </a:t>
            </a:r>
            <a:b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mostrano lo stato interno dell’agente.</a:t>
            </a:r>
          </a:p>
        </p:txBody>
      </p:sp>
    </p:spTree>
    <p:extLst>
      <p:ext uri="{BB962C8B-B14F-4D97-AF65-F5344CB8AC3E}">
        <p14:creationId xmlns:p14="http://schemas.microsoft.com/office/powerpoint/2010/main" val="1858647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3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C0695C9-1B94-9B7E-B921-F81EEBFE968C}"/>
              </a:ext>
            </a:extLst>
          </p:cNvPr>
          <p:cNvSpPr/>
          <p:nvPr/>
        </p:nvSpPr>
        <p:spPr>
          <a:xfrm>
            <a:off x="1799999" y="1366600"/>
            <a:ext cx="10392001" cy="100251"/>
          </a:xfrm>
          <a:prstGeom prst="rect">
            <a:avLst/>
          </a:prstGeom>
          <a:solidFill>
            <a:srgbClr val="33A5DB"/>
          </a:solidFill>
          <a:ln>
            <a:solidFill>
              <a:srgbClr val="FD7D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717FE5D-8416-1254-72B6-4192C9704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180001"/>
            <a:ext cx="1483935" cy="12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C7503DF-9A41-8FD0-C229-C47F5AD88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363" y="180001"/>
            <a:ext cx="1110637" cy="1106850"/>
          </a:xfrm>
          <a:prstGeom prst="rect">
            <a:avLst/>
          </a:prstGeom>
          <a:noFill/>
          <a:effectLst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E2A4175-D37B-AEF9-74BC-6D3912B1B056}"/>
              </a:ext>
            </a:extLst>
          </p:cNvPr>
          <p:cNvSpPr txBox="1"/>
          <p:nvPr/>
        </p:nvSpPr>
        <p:spPr>
          <a:xfrm>
            <a:off x="1663934" y="720269"/>
            <a:ext cx="5322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Obiettivo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AC7362-7CA6-6FB9-AFB1-DD46894537D5}"/>
              </a:ext>
            </a:extLst>
          </p:cNvPr>
          <p:cNvSpPr txBox="1"/>
          <p:nvPr/>
        </p:nvSpPr>
        <p:spPr>
          <a:xfrm>
            <a:off x="921968" y="2418610"/>
            <a:ext cx="5685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 il processo di apprendimento per rinforzo trasparente.</a:t>
            </a:r>
          </a:p>
        </p:txBody>
      </p:sp>
      <p:pic>
        <p:nvPicPr>
          <p:cNvPr id="217" name="Immagine 216">
            <a:extLst>
              <a:ext uri="{FF2B5EF4-FFF2-40B4-BE49-F238E27FC236}">
                <a16:creationId xmlns:a16="http://schemas.microsoft.com/office/drawing/2014/main" id="{AED1B53B-F805-E043-4346-9F0889E9E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73651"/>
            <a:ext cx="12192000" cy="2176349"/>
          </a:xfrm>
          <a:prstGeom prst="rect">
            <a:avLst/>
          </a:prstGeom>
          <a:noFill/>
          <a:effectLst>
            <a:outerShdw sx="1000" sy="1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threePt" dir="t"/>
          </a:scene3d>
          <a:sp3d/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E98E7D9-B58C-0DCC-AA0F-ED889E4BBEDB}"/>
              </a:ext>
            </a:extLst>
          </p:cNvPr>
          <p:cNvSpPr txBox="1"/>
          <p:nvPr/>
        </p:nvSpPr>
        <p:spPr>
          <a:xfrm>
            <a:off x="1238851" y="2930566"/>
            <a:ext cx="9871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attraverso lo sviluppo di tre diversi modelli di comportamento definiti sulla base dell’algoritmo di apprendimento.</a:t>
            </a:r>
          </a:p>
        </p:txBody>
      </p:sp>
    </p:spTree>
    <p:extLst>
      <p:ext uri="{BB962C8B-B14F-4D97-AF65-F5344CB8AC3E}">
        <p14:creationId xmlns:p14="http://schemas.microsoft.com/office/powerpoint/2010/main" val="4070343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C0695C9-1B94-9B7E-B921-F81EEBFE968C}"/>
              </a:ext>
            </a:extLst>
          </p:cNvPr>
          <p:cNvSpPr/>
          <p:nvPr/>
        </p:nvSpPr>
        <p:spPr>
          <a:xfrm>
            <a:off x="1799999" y="1366600"/>
            <a:ext cx="10392001" cy="100251"/>
          </a:xfrm>
          <a:prstGeom prst="rect">
            <a:avLst/>
          </a:prstGeom>
          <a:solidFill>
            <a:srgbClr val="33A5DB"/>
          </a:solidFill>
          <a:ln>
            <a:solidFill>
              <a:srgbClr val="FD7D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717FE5D-8416-1254-72B6-4192C9704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180001"/>
            <a:ext cx="1483935" cy="12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C7503DF-9A41-8FD0-C229-C47F5AD88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363" y="180001"/>
            <a:ext cx="1110637" cy="1106850"/>
          </a:xfrm>
          <a:prstGeom prst="rect">
            <a:avLst/>
          </a:prstGeom>
          <a:noFill/>
          <a:effectLst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E2A4175-D37B-AEF9-74BC-6D3912B1B056}"/>
              </a:ext>
            </a:extLst>
          </p:cNvPr>
          <p:cNvSpPr txBox="1"/>
          <p:nvPr/>
        </p:nvSpPr>
        <p:spPr>
          <a:xfrm>
            <a:off x="1663934" y="720269"/>
            <a:ext cx="5322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interattivo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AC7362-7CA6-6FB9-AFB1-DD46894537D5}"/>
              </a:ext>
            </a:extLst>
          </p:cNvPr>
          <p:cNvSpPr txBox="1"/>
          <p:nvPr/>
        </p:nvSpPr>
        <p:spPr>
          <a:xfrm>
            <a:off x="175790" y="2049847"/>
            <a:ext cx="4175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Semplificazione della Torre di Hanoi.</a:t>
            </a:r>
          </a:p>
        </p:txBody>
      </p:sp>
      <p:pic>
        <p:nvPicPr>
          <p:cNvPr id="7" name="Registrazione schermo 6">
            <a:hlinkClick r:id="" action="ppaction://media"/>
            <a:extLst>
              <a:ext uri="{FF2B5EF4-FFF2-40B4-BE49-F238E27FC236}">
                <a16:creationId xmlns:a16="http://schemas.microsoft.com/office/drawing/2014/main" id="{0F04F07C-F2D2-D043-12CA-CC40F1B519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14560" y="1416725"/>
            <a:ext cx="2937396" cy="2445898"/>
          </a:xfrm>
          <a:prstGeom prst="ellipse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112500"/>
          </a:effectLst>
        </p:spPr>
      </p:pic>
      <p:pic>
        <p:nvPicPr>
          <p:cNvPr id="34" name="Registrazione schermo 33">
            <a:hlinkClick r:id="" action="ppaction://media"/>
            <a:extLst>
              <a:ext uri="{FF2B5EF4-FFF2-40B4-BE49-F238E27FC236}">
                <a16:creationId xmlns:a16="http://schemas.microsoft.com/office/drawing/2014/main" id="{FF4492AE-FD81-35C1-4C04-4567F07122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471857" y="3812498"/>
            <a:ext cx="5662127" cy="2952096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5671A70-C797-3413-A59F-2C55463A6F5A}"/>
              </a:ext>
            </a:extLst>
          </p:cNvPr>
          <p:cNvSpPr txBox="1"/>
          <p:nvPr/>
        </p:nvSpPr>
        <p:spPr>
          <a:xfrm>
            <a:off x="175790" y="4478407"/>
            <a:ext cx="6501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azioni del robot si limitano nello spostare un solo blocco per </a:t>
            </a:r>
            <a:b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 in una delle posizioni consentite disponibili.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7DED345-27FB-11D2-A6D0-82AF6C617ADC}"/>
              </a:ext>
            </a:extLst>
          </p:cNvPr>
          <p:cNvSpPr txBox="1"/>
          <p:nvPr/>
        </p:nvSpPr>
        <p:spPr>
          <a:xfrm>
            <a:off x="175790" y="2683748"/>
            <a:ext cx="7104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robot deve indovinare la configurazione finale di blocchi composta dall’utente.</a:t>
            </a:r>
            <a:endParaRPr lang="it-IT" sz="16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626786-967A-3883-BEAF-16824D5D8F83}"/>
              </a:ext>
            </a:extLst>
          </p:cNvPr>
          <p:cNvSpPr txBox="1"/>
          <p:nvPr/>
        </p:nvSpPr>
        <p:spPr>
          <a:xfrm>
            <a:off x="175790" y="3314455"/>
            <a:ext cx="6883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Inoltre deve imparare il percorso ottimale che intercorre  tra la </a:t>
            </a:r>
            <a:b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configurazione iniziale, scelta in modo casuale, e quella finale </a:t>
            </a:r>
            <a:b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scelta dall’utente.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EFCE70-11F9-8804-EBBF-954713C15F45}"/>
              </a:ext>
            </a:extLst>
          </p:cNvPr>
          <p:cNvSpPr txBox="1"/>
          <p:nvPr/>
        </p:nvSpPr>
        <p:spPr>
          <a:xfrm>
            <a:off x="175790" y="5396137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Azioni dell’utente: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6B0FE06-74D0-0B3B-74DF-01FCA38621CD}"/>
              </a:ext>
            </a:extLst>
          </p:cNvPr>
          <p:cNvSpPr txBox="1"/>
          <p:nvPr/>
        </p:nvSpPr>
        <p:spPr>
          <a:xfrm>
            <a:off x="207561" y="5898369"/>
            <a:ext cx="5003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Scelta della configurazione finale di blocchi.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Terminazione del gioco.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259432198"/>
      </p:ext>
    </p:extLst>
  </p:cSld>
  <p:clrMapOvr>
    <a:masterClrMapping/>
  </p:clrMapOvr>
  <p:transition spd="slow" advTm="2080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19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3428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66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67" fill="remove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  <p:bldLst>
      <p:bldP spid="3" grpId="0"/>
      <p:bldP spid="2" grpId="0"/>
      <p:bldP spid="4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C0695C9-1B94-9B7E-B921-F81EEBFE968C}"/>
              </a:ext>
            </a:extLst>
          </p:cNvPr>
          <p:cNvSpPr/>
          <p:nvPr/>
        </p:nvSpPr>
        <p:spPr>
          <a:xfrm>
            <a:off x="1799999" y="1366600"/>
            <a:ext cx="10392001" cy="100251"/>
          </a:xfrm>
          <a:prstGeom prst="rect">
            <a:avLst/>
          </a:prstGeom>
          <a:solidFill>
            <a:srgbClr val="33A5DB"/>
          </a:solidFill>
          <a:ln>
            <a:solidFill>
              <a:srgbClr val="FD7D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717FE5D-8416-1254-72B6-4192C9704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180001"/>
            <a:ext cx="1483935" cy="12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C7503DF-9A41-8FD0-C229-C47F5AD88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363" y="180001"/>
            <a:ext cx="1110637" cy="1106850"/>
          </a:xfrm>
          <a:prstGeom prst="rect">
            <a:avLst/>
          </a:prstGeom>
          <a:noFill/>
          <a:effectLst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E2A4175-D37B-AEF9-74BC-6D3912B1B056}"/>
              </a:ext>
            </a:extLst>
          </p:cNvPr>
          <p:cNvSpPr txBox="1"/>
          <p:nvPr/>
        </p:nvSpPr>
        <p:spPr>
          <a:xfrm>
            <a:off x="1663934" y="720269"/>
            <a:ext cx="5322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- Learning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AC7362-7CA6-6FB9-AFB1-DD46894537D5}"/>
              </a:ext>
            </a:extLst>
          </p:cNvPr>
          <p:cNvSpPr txBox="1"/>
          <p:nvPr/>
        </p:nvSpPr>
        <p:spPr>
          <a:xfrm>
            <a:off x="921967" y="1928908"/>
            <a:ext cx="6543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Q-Learning è un algoritmo di Reinforcement Learning model-free.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8F7F756-6219-AD77-888B-A034258BD241}"/>
              </a:ext>
            </a:extLst>
          </p:cNvPr>
          <p:cNvSpPr txBox="1"/>
          <p:nvPr/>
        </p:nvSpPr>
        <p:spPr>
          <a:xfrm>
            <a:off x="921967" y="2365127"/>
            <a:ext cx="5578771" cy="2693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problema può essere descritto in questo modo: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insieme </a:t>
            </a:r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 rappresenta lo spazio degli stati.</a:t>
            </a:r>
          </a:p>
          <a:p>
            <a:endParaRPr lang="it-IT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insieme </a:t>
            </a:r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 rappresenta lo spazio delle azioni.</a:t>
            </a:r>
          </a:p>
          <a:p>
            <a:endParaRPr lang="it-IT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Quando l’agente esegue un’azione si sposta dallo stato </a:t>
            </a:r>
            <a:b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corrente </a:t>
            </a:r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 un nuovo stato </a:t>
            </a:r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s’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it-IT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s’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rappresenta la ricompensa per la transizione di</a:t>
            </a:r>
            <a:b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stato da </a:t>
            </a:r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s’ 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attraverso l’azione </a:t>
            </a:r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DF921C8-E7DF-26A2-E3AF-2C84E5551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710" y="2674914"/>
            <a:ext cx="4628361" cy="213854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D436483-FE31-5040-EE0E-F6D17997B1C9}"/>
              </a:ext>
            </a:extLst>
          </p:cNvPr>
          <p:cNvSpPr txBox="1"/>
          <p:nvPr/>
        </p:nvSpPr>
        <p:spPr>
          <a:xfrm>
            <a:off x="909115" y="5375189"/>
            <a:ext cx="11102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L’obiettivo dell’agente è quello di massimizzare la ricompensa totale.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4D1E0E8-25BE-D146-DCB7-FDE32FDA6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9962" y="6218581"/>
            <a:ext cx="4071797" cy="411558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B63CA14C-76B5-520B-1008-D84C8ACF4011}"/>
              </a:ext>
            </a:extLst>
          </p:cNvPr>
          <p:cNvCxnSpPr>
            <a:stCxn id="7" idx="3"/>
          </p:cNvCxnSpPr>
          <p:nvPr/>
        </p:nvCxnSpPr>
        <p:spPr>
          <a:xfrm>
            <a:off x="6941759" y="6424360"/>
            <a:ext cx="685861" cy="0"/>
          </a:xfrm>
          <a:prstGeom prst="straightConnector1">
            <a:avLst/>
          </a:prstGeom>
          <a:ln>
            <a:solidFill>
              <a:srgbClr val="FD7D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E8DD9AD-3DAB-512A-465C-481E624B557B}"/>
              </a:ext>
            </a:extLst>
          </p:cNvPr>
          <p:cNvSpPr txBox="1"/>
          <p:nvPr/>
        </p:nvSpPr>
        <p:spPr>
          <a:xfrm>
            <a:off x="921967" y="5808807"/>
            <a:ext cx="100062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nucleo dell’algoritmo fa uso di un processo iterativo di aggiornamento e correzione basato sulla nuova informazione:</a:t>
            </a:r>
            <a:endParaRPr lang="it-IT" sz="1600" dirty="0">
              <a:solidFill>
                <a:srgbClr val="FD7D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sz="1300" dirty="0">
              <a:solidFill>
                <a:srgbClr val="FD7D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600" dirty="0">
                <a:solidFill>
                  <a:srgbClr val="FD7D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      Errore di differenza temporale</a:t>
            </a:r>
          </a:p>
        </p:txBody>
      </p:sp>
    </p:spTree>
    <p:extLst>
      <p:ext uri="{BB962C8B-B14F-4D97-AF65-F5344CB8AC3E}">
        <p14:creationId xmlns:p14="http://schemas.microsoft.com/office/powerpoint/2010/main" val="2881400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1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C0695C9-1B94-9B7E-B921-F81EEBFE968C}"/>
              </a:ext>
            </a:extLst>
          </p:cNvPr>
          <p:cNvSpPr/>
          <p:nvPr/>
        </p:nvSpPr>
        <p:spPr>
          <a:xfrm>
            <a:off x="1799999" y="1366600"/>
            <a:ext cx="10392001" cy="100251"/>
          </a:xfrm>
          <a:prstGeom prst="rect">
            <a:avLst/>
          </a:prstGeom>
          <a:solidFill>
            <a:srgbClr val="33A5DB"/>
          </a:solidFill>
          <a:ln>
            <a:solidFill>
              <a:srgbClr val="FD7D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717FE5D-8416-1254-72B6-4192C9704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180001"/>
            <a:ext cx="1483935" cy="12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C7503DF-9A41-8FD0-C229-C47F5AD88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363" y="180001"/>
            <a:ext cx="1110637" cy="1106850"/>
          </a:xfrm>
          <a:prstGeom prst="rect">
            <a:avLst/>
          </a:prstGeom>
          <a:noFill/>
          <a:effectLst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E2A4175-D37B-AEF9-74BC-6D3912B1B056}"/>
              </a:ext>
            </a:extLst>
          </p:cNvPr>
          <p:cNvSpPr txBox="1"/>
          <p:nvPr/>
        </p:nvSpPr>
        <p:spPr>
          <a:xfrm>
            <a:off x="1663934" y="720269"/>
            <a:ext cx="583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 di comportamento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AC7362-7CA6-6FB9-AFB1-DD46894537D5}"/>
              </a:ext>
            </a:extLst>
          </p:cNvPr>
          <p:cNvSpPr txBox="1"/>
          <p:nvPr/>
        </p:nvSpPr>
        <p:spPr>
          <a:xfrm>
            <a:off x="459424" y="1911332"/>
            <a:ext cx="11731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Nel presente studio sono stati sviluppati tre diversi modelli di comportamento al fine di rendere l’interazione trasparente.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2148D11-7C5F-5E4A-4B1A-D977ADC10EC1}"/>
              </a:ext>
            </a:extLst>
          </p:cNvPr>
          <p:cNvSpPr txBox="1"/>
          <p:nvPr/>
        </p:nvSpPr>
        <p:spPr>
          <a:xfrm>
            <a:off x="832465" y="3013258"/>
            <a:ext cx="3033203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Modello emotivo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Modello dotato di inner speech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Modello ibrido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44FCA0E-17A0-5C55-B7D5-03AD97E707FA}"/>
              </a:ext>
            </a:extLst>
          </p:cNvPr>
          <p:cNvSpPr txBox="1"/>
          <p:nvPr/>
        </p:nvSpPr>
        <p:spPr>
          <a:xfrm>
            <a:off x="459424" y="5337515"/>
            <a:ext cx="8048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modelli di comportamento proposti sono tutti definiti sulla base dell’algoritmo di Q-Learning.</a:t>
            </a:r>
          </a:p>
        </p:txBody>
      </p:sp>
      <p:pic>
        <p:nvPicPr>
          <p:cNvPr id="13" name="Immagine 12" descr="Immagine che contiene idrozoo, cielo notturno&#10;&#10;Descrizione generata automaticamente">
            <a:extLst>
              <a:ext uri="{FF2B5EF4-FFF2-40B4-BE49-F238E27FC236}">
                <a16:creationId xmlns:a16="http://schemas.microsoft.com/office/drawing/2014/main" id="{2D67651C-26AF-9FB1-6AAA-83553C5FB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999" y="2584660"/>
            <a:ext cx="4108676" cy="24180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3956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C0695C9-1B94-9B7E-B921-F81EEBFE968C}"/>
              </a:ext>
            </a:extLst>
          </p:cNvPr>
          <p:cNvSpPr/>
          <p:nvPr/>
        </p:nvSpPr>
        <p:spPr>
          <a:xfrm>
            <a:off x="1799999" y="1366600"/>
            <a:ext cx="10392001" cy="100251"/>
          </a:xfrm>
          <a:prstGeom prst="rect">
            <a:avLst/>
          </a:prstGeom>
          <a:solidFill>
            <a:srgbClr val="33A5DB"/>
          </a:solidFill>
          <a:ln>
            <a:solidFill>
              <a:srgbClr val="FD7D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717FE5D-8416-1254-72B6-4192C9704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180001"/>
            <a:ext cx="1483935" cy="12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C7503DF-9A41-8FD0-C229-C47F5AD88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363" y="180001"/>
            <a:ext cx="1110637" cy="1106850"/>
          </a:xfrm>
          <a:prstGeom prst="rect">
            <a:avLst/>
          </a:prstGeom>
          <a:noFill/>
          <a:effectLst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E2A4175-D37B-AEF9-74BC-6D3912B1B056}"/>
              </a:ext>
            </a:extLst>
          </p:cNvPr>
          <p:cNvSpPr txBox="1"/>
          <p:nvPr/>
        </p:nvSpPr>
        <p:spPr>
          <a:xfrm>
            <a:off x="1663934" y="720269"/>
            <a:ext cx="583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Modello emotivo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AC7362-7CA6-6FB9-AFB1-DD46894537D5}"/>
              </a:ext>
            </a:extLst>
          </p:cNvPr>
          <p:cNvSpPr txBox="1"/>
          <p:nvPr/>
        </p:nvSpPr>
        <p:spPr>
          <a:xfrm>
            <a:off x="620425" y="2113182"/>
            <a:ext cx="5474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modello emotivo è basato sulla teoria delle emozioni TD-RL</a:t>
            </a:r>
            <a:r>
              <a:rPr lang="it-IT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369509-8D9B-0FD5-0672-3400DF2CBD9E}"/>
              </a:ext>
            </a:extLst>
          </p:cNvPr>
          <p:cNvSpPr txBox="1"/>
          <p:nvPr/>
        </p:nvSpPr>
        <p:spPr>
          <a:xfrm>
            <a:off x="620425" y="2822527"/>
            <a:ext cx="1008910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emozioni prese in considerazione sono felicità, sorpresa, fiducia, tristezza, rabbia, disgusto e paura.</a:t>
            </a: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emozioni felicità, sorpresa e fiducia fanno riferimento ad un errore di differenza temporale positivo.</a:t>
            </a: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emozioni tristezza, rabbia, disgusto e paura fanno riferimento ad un errore di differenza temporale negativo.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8EFEBB6-421D-81B2-DEC9-9068A22B3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9" y="4773521"/>
            <a:ext cx="12192000" cy="126188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C6D4B6B-46F9-6025-77F0-B3931F03B58D}"/>
              </a:ext>
            </a:extLst>
          </p:cNvPr>
          <p:cNvSpPr txBox="1"/>
          <p:nvPr/>
        </p:nvSpPr>
        <p:spPr>
          <a:xfrm>
            <a:off x="0" y="6406195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 Matarese, A. Sciutti, F. Rea, S. Rossi “ Toward Robots’ Behavioral Transparency of Temporal Difference Reinforcement Learning With a Human Teacher ” </a:t>
            </a:r>
            <a:r>
              <a:rPr lang="en-US" sz="1100" b="0" i="0" u="none" strike="noStrike" baseline="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IEEE Transactions on Human-Machine Systems  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Volume: 51, </a:t>
            </a:r>
            <a:r>
              <a:rPr lang="en-US" sz="1100" b="0" i="0" u="none" strike="noStrike" baseline="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Issue: 6, December 2021) </a:t>
            </a:r>
            <a:endParaRPr lang="it-IT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182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C0695C9-1B94-9B7E-B921-F81EEBFE968C}"/>
              </a:ext>
            </a:extLst>
          </p:cNvPr>
          <p:cNvSpPr/>
          <p:nvPr/>
        </p:nvSpPr>
        <p:spPr>
          <a:xfrm>
            <a:off x="1799999" y="1366600"/>
            <a:ext cx="10392001" cy="100251"/>
          </a:xfrm>
          <a:prstGeom prst="rect">
            <a:avLst/>
          </a:prstGeom>
          <a:solidFill>
            <a:srgbClr val="33A5DB"/>
          </a:solidFill>
          <a:ln>
            <a:solidFill>
              <a:srgbClr val="FD7D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717FE5D-8416-1254-72B6-4192C9704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180001"/>
            <a:ext cx="1483935" cy="12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C7503DF-9A41-8FD0-C229-C47F5AD88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363" y="180001"/>
            <a:ext cx="1110637" cy="1106850"/>
          </a:xfrm>
          <a:prstGeom prst="rect">
            <a:avLst/>
          </a:prstGeom>
          <a:noFill/>
          <a:effectLst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E2A4175-D37B-AEF9-74BC-6D3912B1B056}"/>
              </a:ext>
            </a:extLst>
          </p:cNvPr>
          <p:cNvSpPr txBox="1"/>
          <p:nvPr/>
        </p:nvSpPr>
        <p:spPr>
          <a:xfrm>
            <a:off x="1663933" y="720269"/>
            <a:ext cx="6638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Modello dotato di inner speech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AC7362-7CA6-6FB9-AFB1-DD46894537D5}"/>
              </a:ext>
            </a:extLst>
          </p:cNvPr>
          <p:cNvSpPr txBox="1"/>
          <p:nvPr/>
        </p:nvSpPr>
        <p:spPr>
          <a:xfrm>
            <a:off x="180000" y="2112429"/>
            <a:ext cx="11731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discorso interiore consente alle persone che interagiscono con il robot, di conoscere e comprendere i processi di ragionamento che stanno alla base dei suoi comportamenti, aumentando così sia la trasparenza che la fiducia nel robot </a:t>
            </a:r>
            <a:r>
              <a:rPr lang="it-IT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A065F4F-6674-4EFC-4AA6-D6EAEE698C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23" y="3157157"/>
            <a:ext cx="5512877" cy="293316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730F323-A02F-B897-A7F3-A5966D02DE55}"/>
              </a:ext>
            </a:extLst>
          </p:cNvPr>
          <p:cNvSpPr txBox="1"/>
          <p:nvPr/>
        </p:nvSpPr>
        <p:spPr>
          <a:xfrm>
            <a:off x="180000" y="3019713"/>
            <a:ext cx="680776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variare dell’errore di differenza temporale, variano anche i pensieri del robot.</a:t>
            </a:r>
          </a:p>
          <a:p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Più grande è il valore dell’errore di differenza temporale</a:t>
            </a:r>
            <a:b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maggiore è la certezza, che in questo caso è stata mappata </a:t>
            </a:r>
            <a:b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 pensieri a valenza positiva.</a:t>
            </a:r>
          </a:p>
          <a:p>
            <a:pPr lvl="2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Più piccolo è il valore dell’errore di differenza temporale</a:t>
            </a:r>
            <a:b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minore è la certezza, che in questo caso è stata mappata </a:t>
            </a:r>
            <a:b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 pensieri a valenza negativa.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7006E74-931B-4A80-EEC6-7BBEF120EEF8}"/>
              </a:ext>
            </a:extLst>
          </p:cNvPr>
          <p:cNvSpPr txBox="1"/>
          <p:nvPr/>
        </p:nvSpPr>
        <p:spPr>
          <a:xfrm>
            <a:off x="408358" y="6472365"/>
            <a:ext cx="8023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i="0" u="none" strike="noStrike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A. Pipitone, A. Chella “What robots want? Hearing the inner voice of a robot” Department of Engineering, University of Palermo, 2021. 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2982585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C0695C9-1B94-9B7E-B921-F81EEBFE968C}"/>
              </a:ext>
            </a:extLst>
          </p:cNvPr>
          <p:cNvSpPr/>
          <p:nvPr/>
        </p:nvSpPr>
        <p:spPr>
          <a:xfrm>
            <a:off x="1799999" y="1366600"/>
            <a:ext cx="10392001" cy="100251"/>
          </a:xfrm>
          <a:prstGeom prst="rect">
            <a:avLst/>
          </a:prstGeom>
          <a:solidFill>
            <a:srgbClr val="33A5DB"/>
          </a:solidFill>
          <a:ln>
            <a:solidFill>
              <a:srgbClr val="FD7D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717FE5D-8416-1254-72B6-4192C9704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180001"/>
            <a:ext cx="1483935" cy="12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C7503DF-9A41-8FD0-C229-C47F5AD88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363" y="180001"/>
            <a:ext cx="1110637" cy="1106850"/>
          </a:xfrm>
          <a:prstGeom prst="rect">
            <a:avLst/>
          </a:prstGeom>
          <a:noFill/>
          <a:effectLst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E2A4175-D37B-AEF9-74BC-6D3912B1B056}"/>
              </a:ext>
            </a:extLst>
          </p:cNvPr>
          <p:cNvSpPr txBox="1"/>
          <p:nvPr/>
        </p:nvSpPr>
        <p:spPr>
          <a:xfrm>
            <a:off x="1663933" y="720269"/>
            <a:ext cx="6638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Modello ibrido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AC7362-7CA6-6FB9-AFB1-DD46894537D5}"/>
              </a:ext>
            </a:extLst>
          </p:cNvPr>
          <p:cNvSpPr txBox="1"/>
          <p:nvPr/>
        </p:nvSpPr>
        <p:spPr>
          <a:xfrm>
            <a:off x="460983" y="2109371"/>
            <a:ext cx="11731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modello ibrido nasce dalla combinazione tra il modello emotivo e il modello dotato di inner speech.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369509-8D9B-0FD5-0672-3400DF2CBD9E}"/>
              </a:ext>
            </a:extLst>
          </p:cNvPr>
          <p:cNvSpPr txBox="1"/>
          <p:nvPr/>
        </p:nvSpPr>
        <p:spPr>
          <a:xfrm>
            <a:off x="460983" y="2816537"/>
            <a:ext cx="7994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variare dell’errore di differenza temporale, variano anche i pensieri e le emozioni del robot.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A60367-F013-D59D-FF89-31F5D4E863A7}"/>
              </a:ext>
            </a:extLst>
          </p:cNvPr>
          <p:cNvSpPr txBox="1"/>
          <p:nvPr/>
        </p:nvSpPr>
        <p:spPr>
          <a:xfrm>
            <a:off x="645320" y="4473944"/>
            <a:ext cx="8763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valori bassi, sia positivi che negativi, dell’errore di differenza temporale, il grado di (in)certezza </a:t>
            </a:r>
            <a:b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 robot è stato mappato attraverso le emozioni.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354A140-9540-B964-FA3E-83604D7661F1}"/>
              </a:ext>
            </a:extLst>
          </p:cNvPr>
          <p:cNvSpPr txBox="1"/>
          <p:nvPr/>
        </p:nvSpPr>
        <p:spPr>
          <a:xfrm>
            <a:off x="645320" y="3522130"/>
            <a:ext cx="8615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valori alti, sia positivi che negativi, dell’errore di differenza temporale, il grado di (in)certezza </a:t>
            </a:r>
            <a:b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 robot è stato mappato attraverso il discorso interiore.</a:t>
            </a:r>
          </a:p>
        </p:txBody>
      </p:sp>
    </p:spTree>
    <p:extLst>
      <p:ext uri="{BB962C8B-B14F-4D97-AF65-F5344CB8AC3E}">
        <p14:creationId xmlns:p14="http://schemas.microsoft.com/office/powerpoint/2010/main" val="626924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9" grpId="0"/>
      <p:bldP spid="11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7943</TotalTime>
  <Words>1066</Words>
  <Application>Microsoft Office PowerPoint</Application>
  <PresentationFormat>Widescreen</PresentationFormat>
  <Paragraphs>128</Paragraphs>
  <Slides>14</Slides>
  <Notes>4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Carmine Di Martino</dc:creator>
  <cp:lastModifiedBy>Carmine Di Martino</cp:lastModifiedBy>
  <cp:revision>56</cp:revision>
  <dcterms:created xsi:type="dcterms:W3CDTF">2022-08-31T08:53:31Z</dcterms:created>
  <dcterms:modified xsi:type="dcterms:W3CDTF">2022-10-02T07:42:48Z</dcterms:modified>
</cp:coreProperties>
</file>